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FC511-0270-4B40-87EC-9EF76195DD14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BFAC3-1447-42AF-9CCF-07E71D7EA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4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BD463-89AA-4462-A077-A81F120D056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767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BD463-89AA-4462-A077-A81F120D056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247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*Presenter ADD</a:t>
            </a:r>
            <a:r>
              <a:rPr lang="en-US" baseline="0" dirty="0"/>
              <a:t> your contact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BD463-89AA-4462-A077-A81F120D05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EFFD-8E28-4690-9F5C-0DF59E163871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74839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56F-75B8-4393-A272-C59AA9F12771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95632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B9BC-3B24-40E8-8DF8-945969BFE191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0273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B36CEB-8694-4665-84DF-F58F1DA0957C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sv-SE"/>
              <a:t>APG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C43FBC-333E-46E3-A41C-4798094345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04DF-0E73-4681-9CBB-1C3A1618CF8D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11961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A359-5373-46F8-8F8D-36C1973EE607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2421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810-9E9B-4878-AD18-4E918ABAE2BC}" type="datetime1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39541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A80-A489-4B87-9A77-2DF418C1853F}" type="datetime1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3295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485-8457-4B6E-B456-4626AD4CE063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6158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13EC-EC58-481D-918F-BCB55EC1E0CE}" type="datetime1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26892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A5EC-4A7C-4D52-84FF-647B082F5829}" type="datetime1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9932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541-044C-4482-9290-024D20D30632}" type="datetime1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32323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BBA7-BA1C-4151-B1E3-34A3C284C290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APG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Click="0" advTm="15000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-DqYPuzr8kQtIJZns8500A" TargetMode="External"/><Relationship Id="rId13" Type="http://schemas.openxmlformats.org/officeDocument/2006/relationships/image" Target="../media/image16.png"/><Relationship Id="rId18" Type="http://schemas.openxmlformats.org/officeDocument/2006/relationships/hyperlink" Target="https://twitter.com/APGCashDrawer" TargetMode="External"/><Relationship Id="rId3" Type="http://schemas.openxmlformats.org/officeDocument/2006/relationships/image" Target="../media/image13.png"/><Relationship Id="rId21" Type="http://schemas.openxmlformats.org/officeDocument/2006/relationships/hyperlink" Target="https://instagram.com/apgcashdrawer/" TargetMode="External"/><Relationship Id="rId7" Type="http://schemas.openxmlformats.org/officeDocument/2006/relationships/hyperlink" Target="https://www.linkedin.com/company/apg-cash-drawer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hyperlink" Target="https://plus.google.com/u/0/b/103203141384844955591/+Cashdrawer/pos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les@us.cashdrawer.com" TargetMode="External"/><Relationship Id="rId11" Type="http://schemas.openxmlformats.org/officeDocument/2006/relationships/hyperlink" Target="https://www.flickr.com/photos/134362301@N06/" TargetMode="External"/><Relationship Id="rId24" Type="http://schemas.openxmlformats.org/officeDocument/2006/relationships/image" Target="../media/image22.png"/><Relationship Id="rId5" Type="http://schemas.openxmlformats.org/officeDocument/2006/relationships/image" Target="../media/image14.png"/><Relationship Id="rId15" Type="http://schemas.openxmlformats.org/officeDocument/2006/relationships/image" Target="../media/image17.jpg"/><Relationship Id="rId23" Type="http://schemas.openxmlformats.org/officeDocument/2006/relationships/image" Target="../media/image21.wmf"/><Relationship Id="rId10" Type="http://schemas.openxmlformats.org/officeDocument/2006/relationships/hyperlink" Target="http://www.cashdrawer.com/blog" TargetMode="External"/><Relationship Id="rId19" Type="http://schemas.openxmlformats.org/officeDocument/2006/relationships/hyperlink" Target="https://www.facebook.com/apgcashdrawer" TargetMode="External"/><Relationship Id="rId4" Type="http://schemas.openxmlformats.org/officeDocument/2006/relationships/hyperlink" Target="http://www.cashdrawer.com/" TargetMode="External"/><Relationship Id="rId9" Type="http://schemas.openxmlformats.org/officeDocument/2006/relationships/hyperlink" Target="https://www.pinterest.com/apgcashdrawer/" TargetMode="External"/><Relationship Id="rId14" Type="http://schemas.openxmlformats.org/officeDocument/2006/relationships/hyperlink" Target="http://www.cashdrawer.com/blog/" TargetMode="Externa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0" y="1295400"/>
            <a:ext cx="8382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24200" y="395645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Integration 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41722"/>
            <a:ext cx="2609473" cy="179970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38704" y="4141661"/>
            <a:ext cx="6154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Integration Products Key Benefits: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Ergonomics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Hidden Cable routing and storage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Power supply storage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Organization of components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Provides integration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Remove clutter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Added value to the cash drawer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81" y="1341491"/>
            <a:ext cx="3733560" cy="280017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76199"/>
            <a:ext cx="2816352" cy="58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099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14300"/>
            <a:ext cx="9144000" cy="914400"/>
            <a:chOff x="0" y="114300"/>
            <a:chExt cx="9144000" cy="914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9144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0" y="114300"/>
              <a:ext cx="9144000" cy="914400"/>
            </a:xfrm>
            <a:custGeom>
              <a:avLst/>
              <a:gdLst>
                <a:gd name="connsiteX0" fmla="*/ 0 w 9144000"/>
                <a:gd name="connsiteY0" fmla="*/ 0 h 3886200"/>
                <a:gd name="connsiteX1" fmla="*/ 1524000 w 9144000"/>
                <a:gd name="connsiteY1" fmla="*/ 0 h 3886200"/>
                <a:gd name="connsiteX2" fmla="*/ 1524000 w 9144000"/>
                <a:gd name="connsiteY2" fmla="*/ 0 h 3886200"/>
                <a:gd name="connsiteX3" fmla="*/ 3810000 w 9144000"/>
                <a:gd name="connsiteY3" fmla="*/ 0 h 3886200"/>
                <a:gd name="connsiteX4" fmla="*/ 9144000 w 9144000"/>
                <a:gd name="connsiteY4" fmla="*/ 0 h 3886200"/>
                <a:gd name="connsiteX5" fmla="*/ 9144000 w 9144000"/>
                <a:gd name="connsiteY5" fmla="*/ 2266950 h 3886200"/>
                <a:gd name="connsiteX6" fmla="*/ 9144000 w 9144000"/>
                <a:gd name="connsiteY6" fmla="*/ 2266950 h 3886200"/>
                <a:gd name="connsiteX7" fmla="*/ 9144000 w 9144000"/>
                <a:gd name="connsiteY7" fmla="*/ 3238500 h 3886200"/>
                <a:gd name="connsiteX8" fmla="*/ 9144000 w 9144000"/>
                <a:gd name="connsiteY8" fmla="*/ 3886200 h 3886200"/>
                <a:gd name="connsiteX9" fmla="*/ 3810000 w 9144000"/>
                <a:gd name="connsiteY9" fmla="*/ 3886200 h 3886200"/>
                <a:gd name="connsiteX10" fmla="*/ 2667030 w 9144000"/>
                <a:gd name="connsiteY10" fmla="*/ 4371975 h 3886200"/>
                <a:gd name="connsiteX11" fmla="*/ 1524000 w 9144000"/>
                <a:gd name="connsiteY11" fmla="*/ 3886200 h 3886200"/>
                <a:gd name="connsiteX12" fmla="*/ 0 w 9144000"/>
                <a:gd name="connsiteY12" fmla="*/ 3886200 h 3886200"/>
                <a:gd name="connsiteX13" fmla="*/ 0 w 9144000"/>
                <a:gd name="connsiteY13" fmla="*/ 3238500 h 3886200"/>
                <a:gd name="connsiteX14" fmla="*/ 0 w 9144000"/>
                <a:gd name="connsiteY14" fmla="*/ 2266950 h 3886200"/>
                <a:gd name="connsiteX15" fmla="*/ 0 w 9144000"/>
                <a:gd name="connsiteY15" fmla="*/ 2266950 h 3886200"/>
                <a:gd name="connsiteX16" fmla="*/ 0 w 9144000"/>
                <a:gd name="connsiteY16" fmla="*/ 0 h 3886200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8100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29718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229100"/>
                <a:gd name="connsiteX1" fmla="*/ 1524000 w 9144000"/>
                <a:gd name="connsiteY1" fmla="*/ 0 h 4229100"/>
                <a:gd name="connsiteX2" fmla="*/ 1524000 w 9144000"/>
                <a:gd name="connsiteY2" fmla="*/ 0 h 4229100"/>
                <a:gd name="connsiteX3" fmla="*/ 3810000 w 9144000"/>
                <a:gd name="connsiteY3" fmla="*/ 0 h 4229100"/>
                <a:gd name="connsiteX4" fmla="*/ 9144000 w 9144000"/>
                <a:gd name="connsiteY4" fmla="*/ 0 h 4229100"/>
                <a:gd name="connsiteX5" fmla="*/ 9144000 w 9144000"/>
                <a:gd name="connsiteY5" fmla="*/ 2266950 h 4229100"/>
                <a:gd name="connsiteX6" fmla="*/ 9144000 w 9144000"/>
                <a:gd name="connsiteY6" fmla="*/ 2266950 h 4229100"/>
                <a:gd name="connsiteX7" fmla="*/ 9144000 w 9144000"/>
                <a:gd name="connsiteY7" fmla="*/ 3238500 h 4229100"/>
                <a:gd name="connsiteX8" fmla="*/ 9144000 w 9144000"/>
                <a:gd name="connsiteY8" fmla="*/ 3886200 h 4229100"/>
                <a:gd name="connsiteX9" fmla="*/ 2971800 w 9144000"/>
                <a:gd name="connsiteY9" fmla="*/ 3886200 h 4229100"/>
                <a:gd name="connsiteX10" fmla="*/ 2743200 w 9144000"/>
                <a:gd name="connsiteY10" fmla="*/ 4229100 h 4229100"/>
                <a:gd name="connsiteX11" fmla="*/ 2514600 w 9144000"/>
                <a:gd name="connsiteY11" fmla="*/ 3886200 h 4229100"/>
                <a:gd name="connsiteX12" fmla="*/ 0 w 9144000"/>
                <a:gd name="connsiteY12" fmla="*/ 3886200 h 4229100"/>
                <a:gd name="connsiteX13" fmla="*/ 0 w 9144000"/>
                <a:gd name="connsiteY13" fmla="*/ 3238500 h 4229100"/>
                <a:gd name="connsiteX14" fmla="*/ 0 w 9144000"/>
                <a:gd name="connsiteY14" fmla="*/ 2266950 h 4229100"/>
                <a:gd name="connsiteX15" fmla="*/ 0 w 9144000"/>
                <a:gd name="connsiteY15" fmla="*/ 2266950 h 4229100"/>
                <a:gd name="connsiteX16" fmla="*/ 0 w 9144000"/>
                <a:gd name="connsiteY16" fmla="*/ 0 h 42291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7432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828800 w 9144000"/>
                <a:gd name="connsiteY2" fmla="*/ 308610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0 h 1028700"/>
                <a:gd name="connsiteX0" fmla="*/ 0 w 9144000"/>
                <a:gd name="connsiteY0" fmla="*/ 11430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11430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26289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9144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44000" h="914400">
                  <a:moveTo>
                    <a:pt x="0" y="0"/>
                  </a:moveTo>
                  <a:lnTo>
                    <a:pt x="1143000" y="0"/>
                  </a:lnTo>
                  <a:lnTo>
                    <a:pt x="1828800" y="0"/>
                  </a:lnTo>
                  <a:lnTo>
                    <a:pt x="4229100" y="0"/>
                  </a:lnTo>
                  <a:lnTo>
                    <a:pt x="9144000" y="0"/>
                  </a:lnTo>
                  <a:lnTo>
                    <a:pt x="9144000" y="228600"/>
                  </a:lnTo>
                  <a:lnTo>
                    <a:pt x="9144000" y="342900"/>
                  </a:lnTo>
                  <a:lnTo>
                    <a:pt x="9144000" y="571500"/>
                  </a:lnTo>
                  <a:lnTo>
                    <a:pt x="9144000" y="685800"/>
                  </a:lnTo>
                  <a:lnTo>
                    <a:pt x="914400" y="685800"/>
                  </a:lnTo>
                  <a:lnTo>
                    <a:pt x="571500" y="914400"/>
                  </a:lnTo>
                  <a:lnTo>
                    <a:pt x="57150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2286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41832" y="1452209"/>
            <a:ext cx="5242543" cy="540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The Stratis™ holder enables a tablet to seamlessly slide over to the customer facing side for signature approvals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Tablet agnostic solution. Adjustable tablet holder fits tablets between 6.6” and 8.5”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Magnetic base keeps the tablet holder firmly in place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on top of the cash drawer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Push button release makes for easy transition between thin and mobile tablet use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Cash Drawer includes USB power port for easy powering of your tablet under cable cover. Optional LED lighting also available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Tablet can be placed in either portrait or landscape mode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Cabling is hidden with dual cable routing channels for both the tablet and printer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300" y="223837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</a:rPr>
              <a:t>Stratis™ Integration 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59" y="5521035"/>
            <a:ext cx="3221182" cy="998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75" y="3539735"/>
            <a:ext cx="2448634" cy="1916153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70" y="1280854"/>
            <a:ext cx="2830444" cy="195210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143000" y="949289"/>
            <a:ext cx="1169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Features: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6837" y="6415018"/>
            <a:ext cx="4647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(*Cash Drawer and Table Holder Sold Separately*)</a:t>
            </a:r>
          </a:p>
        </p:txBody>
      </p:sp>
    </p:spTree>
    <p:extLst>
      <p:ext uri="{BB962C8B-B14F-4D97-AF65-F5344CB8AC3E}">
        <p14:creationId xmlns:p14="http://schemas.microsoft.com/office/powerpoint/2010/main" val="17402274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14300"/>
            <a:ext cx="9144000" cy="914400"/>
            <a:chOff x="0" y="114300"/>
            <a:chExt cx="9144000" cy="914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838200"/>
              <a:ext cx="9144000" cy="0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0" y="114300"/>
              <a:ext cx="9144000" cy="914400"/>
            </a:xfrm>
            <a:custGeom>
              <a:avLst/>
              <a:gdLst>
                <a:gd name="connsiteX0" fmla="*/ 0 w 9144000"/>
                <a:gd name="connsiteY0" fmla="*/ 0 h 3886200"/>
                <a:gd name="connsiteX1" fmla="*/ 1524000 w 9144000"/>
                <a:gd name="connsiteY1" fmla="*/ 0 h 3886200"/>
                <a:gd name="connsiteX2" fmla="*/ 1524000 w 9144000"/>
                <a:gd name="connsiteY2" fmla="*/ 0 h 3886200"/>
                <a:gd name="connsiteX3" fmla="*/ 3810000 w 9144000"/>
                <a:gd name="connsiteY3" fmla="*/ 0 h 3886200"/>
                <a:gd name="connsiteX4" fmla="*/ 9144000 w 9144000"/>
                <a:gd name="connsiteY4" fmla="*/ 0 h 3886200"/>
                <a:gd name="connsiteX5" fmla="*/ 9144000 w 9144000"/>
                <a:gd name="connsiteY5" fmla="*/ 2266950 h 3886200"/>
                <a:gd name="connsiteX6" fmla="*/ 9144000 w 9144000"/>
                <a:gd name="connsiteY6" fmla="*/ 2266950 h 3886200"/>
                <a:gd name="connsiteX7" fmla="*/ 9144000 w 9144000"/>
                <a:gd name="connsiteY7" fmla="*/ 3238500 h 3886200"/>
                <a:gd name="connsiteX8" fmla="*/ 9144000 w 9144000"/>
                <a:gd name="connsiteY8" fmla="*/ 3886200 h 3886200"/>
                <a:gd name="connsiteX9" fmla="*/ 3810000 w 9144000"/>
                <a:gd name="connsiteY9" fmla="*/ 3886200 h 3886200"/>
                <a:gd name="connsiteX10" fmla="*/ 2667030 w 9144000"/>
                <a:gd name="connsiteY10" fmla="*/ 4371975 h 3886200"/>
                <a:gd name="connsiteX11" fmla="*/ 1524000 w 9144000"/>
                <a:gd name="connsiteY11" fmla="*/ 3886200 h 3886200"/>
                <a:gd name="connsiteX12" fmla="*/ 0 w 9144000"/>
                <a:gd name="connsiteY12" fmla="*/ 3886200 h 3886200"/>
                <a:gd name="connsiteX13" fmla="*/ 0 w 9144000"/>
                <a:gd name="connsiteY13" fmla="*/ 3238500 h 3886200"/>
                <a:gd name="connsiteX14" fmla="*/ 0 w 9144000"/>
                <a:gd name="connsiteY14" fmla="*/ 2266950 h 3886200"/>
                <a:gd name="connsiteX15" fmla="*/ 0 w 9144000"/>
                <a:gd name="connsiteY15" fmla="*/ 2266950 h 3886200"/>
                <a:gd name="connsiteX16" fmla="*/ 0 w 9144000"/>
                <a:gd name="connsiteY16" fmla="*/ 0 h 3886200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8100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29718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229100"/>
                <a:gd name="connsiteX1" fmla="*/ 1524000 w 9144000"/>
                <a:gd name="connsiteY1" fmla="*/ 0 h 4229100"/>
                <a:gd name="connsiteX2" fmla="*/ 1524000 w 9144000"/>
                <a:gd name="connsiteY2" fmla="*/ 0 h 4229100"/>
                <a:gd name="connsiteX3" fmla="*/ 3810000 w 9144000"/>
                <a:gd name="connsiteY3" fmla="*/ 0 h 4229100"/>
                <a:gd name="connsiteX4" fmla="*/ 9144000 w 9144000"/>
                <a:gd name="connsiteY4" fmla="*/ 0 h 4229100"/>
                <a:gd name="connsiteX5" fmla="*/ 9144000 w 9144000"/>
                <a:gd name="connsiteY5" fmla="*/ 2266950 h 4229100"/>
                <a:gd name="connsiteX6" fmla="*/ 9144000 w 9144000"/>
                <a:gd name="connsiteY6" fmla="*/ 2266950 h 4229100"/>
                <a:gd name="connsiteX7" fmla="*/ 9144000 w 9144000"/>
                <a:gd name="connsiteY7" fmla="*/ 3238500 h 4229100"/>
                <a:gd name="connsiteX8" fmla="*/ 9144000 w 9144000"/>
                <a:gd name="connsiteY8" fmla="*/ 3886200 h 4229100"/>
                <a:gd name="connsiteX9" fmla="*/ 2971800 w 9144000"/>
                <a:gd name="connsiteY9" fmla="*/ 3886200 h 4229100"/>
                <a:gd name="connsiteX10" fmla="*/ 2743200 w 9144000"/>
                <a:gd name="connsiteY10" fmla="*/ 4229100 h 4229100"/>
                <a:gd name="connsiteX11" fmla="*/ 2514600 w 9144000"/>
                <a:gd name="connsiteY11" fmla="*/ 3886200 h 4229100"/>
                <a:gd name="connsiteX12" fmla="*/ 0 w 9144000"/>
                <a:gd name="connsiteY12" fmla="*/ 3886200 h 4229100"/>
                <a:gd name="connsiteX13" fmla="*/ 0 w 9144000"/>
                <a:gd name="connsiteY13" fmla="*/ 3238500 h 4229100"/>
                <a:gd name="connsiteX14" fmla="*/ 0 w 9144000"/>
                <a:gd name="connsiteY14" fmla="*/ 2266950 h 4229100"/>
                <a:gd name="connsiteX15" fmla="*/ 0 w 9144000"/>
                <a:gd name="connsiteY15" fmla="*/ 2266950 h 4229100"/>
                <a:gd name="connsiteX16" fmla="*/ 0 w 9144000"/>
                <a:gd name="connsiteY16" fmla="*/ 0 h 42291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7432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828800 w 9144000"/>
                <a:gd name="connsiteY2" fmla="*/ 308610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0 h 1028700"/>
                <a:gd name="connsiteX0" fmla="*/ 0 w 9144000"/>
                <a:gd name="connsiteY0" fmla="*/ 11430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11430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26289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9144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44000" h="914400">
                  <a:moveTo>
                    <a:pt x="0" y="0"/>
                  </a:moveTo>
                  <a:lnTo>
                    <a:pt x="1143000" y="0"/>
                  </a:lnTo>
                  <a:lnTo>
                    <a:pt x="1828800" y="0"/>
                  </a:lnTo>
                  <a:lnTo>
                    <a:pt x="4229100" y="0"/>
                  </a:lnTo>
                  <a:lnTo>
                    <a:pt x="9144000" y="0"/>
                  </a:lnTo>
                  <a:lnTo>
                    <a:pt x="9144000" y="228600"/>
                  </a:lnTo>
                  <a:lnTo>
                    <a:pt x="9144000" y="342900"/>
                  </a:lnTo>
                  <a:lnTo>
                    <a:pt x="9144000" y="571500"/>
                  </a:lnTo>
                  <a:lnTo>
                    <a:pt x="9144000" y="685800"/>
                  </a:lnTo>
                  <a:lnTo>
                    <a:pt x="914400" y="685800"/>
                  </a:lnTo>
                  <a:lnTo>
                    <a:pt x="571500" y="914400"/>
                  </a:lnTo>
                  <a:lnTo>
                    <a:pt x="57150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2286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1832" y="1828800"/>
            <a:ext cx="6019800" cy="3962400"/>
          </a:xfrm>
        </p:spPr>
        <p:txBody>
          <a:bodyPr>
            <a:normAutofit lnSpcReduction="10000"/>
          </a:bodyPr>
          <a:lstStyle/>
          <a:p>
            <a:pPr marL="577850"/>
            <a:r>
              <a:rPr lang="en-US" sz="1600" dirty="0">
                <a:latin typeface="Calibri" panose="020F0502020204030204" pitchFamily="34" charset="0"/>
              </a:rPr>
              <a:t>Fits Series 100 (16 x 16) or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Series 4000 (18 x 16) cash drawers</a:t>
            </a:r>
          </a:p>
          <a:p>
            <a:pPr marL="577850"/>
            <a:endParaRPr lang="en-US" sz="1600" dirty="0">
              <a:latin typeface="Calibri" panose="020F0502020204030204" pitchFamily="34" charset="0"/>
            </a:endParaRPr>
          </a:p>
          <a:p>
            <a:pPr marL="577850"/>
            <a:r>
              <a:rPr lang="en-US" sz="1600" dirty="0">
                <a:latin typeface="Calibri" panose="020F0502020204030204" pitchFamily="34" charset="0"/>
              </a:rPr>
              <a:t>Sleek and streamlined, the Caddy™ SPM cleans up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your work space cabling</a:t>
            </a:r>
          </a:p>
          <a:p>
            <a:pPr marL="577850"/>
            <a:endParaRPr lang="en-US" sz="1600" dirty="0">
              <a:latin typeface="Calibri" panose="020F0502020204030204" pitchFamily="34" charset="0"/>
            </a:endParaRPr>
          </a:p>
          <a:p>
            <a:pPr marL="577850"/>
            <a:r>
              <a:rPr lang="en-US" sz="1600" dirty="0">
                <a:latin typeface="Calibri" panose="020F0502020204030204" pitchFamily="34" charset="0"/>
              </a:rPr>
              <a:t>Allows for ambidextrous positioning of your LCD display,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tablet, and peripherals for greater productivity</a:t>
            </a:r>
          </a:p>
          <a:p>
            <a:pPr marL="577850"/>
            <a:endParaRPr lang="en-US" sz="1600" dirty="0">
              <a:latin typeface="Calibri" panose="020F0502020204030204" pitchFamily="34" charset="0"/>
            </a:endParaRPr>
          </a:p>
          <a:p>
            <a:pPr marL="577850"/>
            <a:r>
              <a:rPr lang="en-US" sz="1600" dirty="0">
                <a:latin typeface="Calibri" panose="020F0502020204030204" pitchFamily="34" charset="0"/>
              </a:rPr>
              <a:t>POS integration and organization</a:t>
            </a:r>
          </a:p>
          <a:p>
            <a:pPr marL="577850"/>
            <a:endParaRPr lang="en-US" sz="1600" dirty="0">
              <a:latin typeface="Calibri" panose="020F0502020204030204" pitchFamily="34" charset="0"/>
            </a:endParaRPr>
          </a:p>
          <a:p>
            <a:pPr marL="577850"/>
            <a:r>
              <a:rPr lang="en-US" sz="1600" dirty="0">
                <a:latin typeface="Calibri" panose="020F0502020204030204" pitchFamily="34" charset="0"/>
              </a:rPr>
              <a:t>Monitor Arm supports up to 20” LCD screen (20 </a:t>
            </a:r>
            <a:r>
              <a:rPr lang="en-US" sz="1600" dirty="0" err="1">
                <a:latin typeface="Calibri" panose="020F0502020204030204" pitchFamily="34" charset="0"/>
              </a:rPr>
              <a:t>lbs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  <a:p>
            <a:pPr marL="577850"/>
            <a:endParaRPr lang="en-US" sz="1600" dirty="0">
              <a:latin typeface="Calibri" panose="020F0502020204030204" pitchFamily="34" charset="0"/>
            </a:endParaRPr>
          </a:p>
          <a:p>
            <a:pPr marL="577850"/>
            <a:r>
              <a:rPr lang="en-US" sz="1600" dirty="0">
                <a:latin typeface="Calibri" panose="020F0502020204030204" pitchFamily="34" charset="0"/>
              </a:rPr>
              <a:t>Standard 75 mm and 100 mm VESA mounting</a:t>
            </a:r>
          </a:p>
          <a:p>
            <a:pPr marL="577850"/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4300" y="223837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</a:rPr>
              <a:t>Caddy™ SPM Organizer System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47" y="3886200"/>
            <a:ext cx="3733560" cy="280017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30472"/>
            <a:ext cx="2759620" cy="281543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43000" y="1325880"/>
            <a:ext cx="1169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Features: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22489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14300"/>
            <a:ext cx="9144000" cy="914400"/>
            <a:chOff x="0" y="114300"/>
            <a:chExt cx="9144000" cy="914400"/>
          </a:xfrm>
          <a:solidFill>
            <a:schemeClr val="tx1"/>
          </a:solidFill>
        </p:grpSpPr>
        <p:cxnSp>
          <p:nvCxnSpPr>
            <p:cNvPr id="12" name="Straight Connector 11"/>
            <p:cNvCxnSpPr/>
            <p:nvPr/>
          </p:nvCxnSpPr>
          <p:spPr>
            <a:xfrm>
              <a:off x="0" y="838200"/>
              <a:ext cx="9144000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0" y="114300"/>
              <a:ext cx="9144000" cy="914400"/>
            </a:xfrm>
            <a:custGeom>
              <a:avLst/>
              <a:gdLst>
                <a:gd name="connsiteX0" fmla="*/ 0 w 9144000"/>
                <a:gd name="connsiteY0" fmla="*/ 0 h 3886200"/>
                <a:gd name="connsiteX1" fmla="*/ 1524000 w 9144000"/>
                <a:gd name="connsiteY1" fmla="*/ 0 h 3886200"/>
                <a:gd name="connsiteX2" fmla="*/ 1524000 w 9144000"/>
                <a:gd name="connsiteY2" fmla="*/ 0 h 3886200"/>
                <a:gd name="connsiteX3" fmla="*/ 3810000 w 9144000"/>
                <a:gd name="connsiteY3" fmla="*/ 0 h 3886200"/>
                <a:gd name="connsiteX4" fmla="*/ 9144000 w 9144000"/>
                <a:gd name="connsiteY4" fmla="*/ 0 h 3886200"/>
                <a:gd name="connsiteX5" fmla="*/ 9144000 w 9144000"/>
                <a:gd name="connsiteY5" fmla="*/ 2266950 h 3886200"/>
                <a:gd name="connsiteX6" fmla="*/ 9144000 w 9144000"/>
                <a:gd name="connsiteY6" fmla="*/ 2266950 h 3886200"/>
                <a:gd name="connsiteX7" fmla="*/ 9144000 w 9144000"/>
                <a:gd name="connsiteY7" fmla="*/ 3238500 h 3886200"/>
                <a:gd name="connsiteX8" fmla="*/ 9144000 w 9144000"/>
                <a:gd name="connsiteY8" fmla="*/ 3886200 h 3886200"/>
                <a:gd name="connsiteX9" fmla="*/ 3810000 w 9144000"/>
                <a:gd name="connsiteY9" fmla="*/ 3886200 h 3886200"/>
                <a:gd name="connsiteX10" fmla="*/ 2667030 w 9144000"/>
                <a:gd name="connsiteY10" fmla="*/ 4371975 h 3886200"/>
                <a:gd name="connsiteX11" fmla="*/ 1524000 w 9144000"/>
                <a:gd name="connsiteY11" fmla="*/ 3886200 h 3886200"/>
                <a:gd name="connsiteX12" fmla="*/ 0 w 9144000"/>
                <a:gd name="connsiteY12" fmla="*/ 3886200 h 3886200"/>
                <a:gd name="connsiteX13" fmla="*/ 0 w 9144000"/>
                <a:gd name="connsiteY13" fmla="*/ 3238500 h 3886200"/>
                <a:gd name="connsiteX14" fmla="*/ 0 w 9144000"/>
                <a:gd name="connsiteY14" fmla="*/ 2266950 h 3886200"/>
                <a:gd name="connsiteX15" fmla="*/ 0 w 9144000"/>
                <a:gd name="connsiteY15" fmla="*/ 2266950 h 3886200"/>
                <a:gd name="connsiteX16" fmla="*/ 0 w 9144000"/>
                <a:gd name="connsiteY16" fmla="*/ 0 h 3886200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8100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29718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229100"/>
                <a:gd name="connsiteX1" fmla="*/ 1524000 w 9144000"/>
                <a:gd name="connsiteY1" fmla="*/ 0 h 4229100"/>
                <a:gd name="connsiteX2" fmla="*/ 1524000 w 9144000"/>
                <a:gd name="connsiteY2" fmla="*/ 0 h 4229100"/>
                <a:gd name="connsiteX3" fmla="*/ 3810000 w 9144000"/>
                <a:gd name="connsiteY3" fmla="*/ 0 h 4229100"/>
                <a:gd name="connsiteX4" fmla="*/ 9144000 w 9144000"/>
                <a:gd name="connsiteY4" fmla="*/ 0 h 4229100"/>
                <a:gd name="connsiteX5" fmla="*/ 9144000 w 9144000"/>
                <a:gd name="connsiteY5" fmla="*/ 2266950 h 4229100"/>
                <a:gd name="connsiteX6" fmla="*/ 9144000 w 9144000"/>
                <a:gd name="connsiteY6" fmla="*/ 2266950 h 4229100"/>
                <a:gd name="connsiteX7" fmla="*/ 9144000 w 9144000"/>
                <a:gd name="connsiteY7" fmla="*/ 3238500 h 4229100"/>
                <a:gd name="connsiteX8" fmla="*/ 9144000 w 9144000"/>
                <a:gd name="connsiteY8" fmla="*/ 3886200 h 4229100"/>
                <a:gd name="connsiteX9" fmla="*/ 2971800 w 9144000"/>
                <a:gd name="connsiteY9" fmla="*/ 3886200 h 4229100"/>
                <a:gd name="connsiteX10" fmla="*/ 2743200 w 9144000"/>
                <a:gd name="connsiteY10" fmla="*/ 4229100 h 4229100"/>
                <a:gd name="connsiteX11" fmla="*/ 2514600 w 9144000"/>
                <a:gd name="connsiteY11" fmla="*/ 3886200 h 4229100"/>
                <a:gd name="connsiteX12" fmla="*/ 0 w 9144000"/>
                <a:gd name="connsiteY12" fmla="*/ 3886200 h 4229100"/>
                <a:gd name="connsiteX13" fmla="*/ 0 w 9144000"/>
                <a:gd name="connsiteY13" fmla="*/ 3238500 h 4229100"/>
                <a:gd name="connsiteX14" fmla="*/ 0 w 9144000"/>
                <a:gd name="connsiteY14" fmla="*/ 2266950 h 4229100"/>
                <a:gd name="connsiteX15" fmla="*/ 0 w 9144000"/>
                <a:gd name="connsiteY15" fmla="*/ 2266950 h 4229100"/>
                <a:gd name="connsiteX16" fmla="*/ 0 w 9144000"/>
                <a:gd name="connsiteY16" fmla="*/ 0 h 42291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7432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828800 w 9144000"/>
                <a:gd name="connsiteY2" fmla="*/ 308610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0 h 1028700"/>
                <a:gd name="connsiteX0" fmla="*/ 0 w 9144000"/>
                <a:gd name="connsiteY0" fmla="*/ 11430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11430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26289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9144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44000" h="914400">
                  <a:moveTo>
                    <a:pt x="0" y="0"/>
                  </a:moveTo>
                  <a:lnTo>
                    <a:pt x="1143000" y="0"/>
                  </a:lnTo>
                  <a:lnTo>
                    <a:pt x="1828800" y="0"/>
                  </a:lnTo>
                  <a:lnTo>
                    <a:pt x="4229100" y="0"/>
                  </a:lnTo>
                  <a:lnTo>
                    <a:pt x="9144000" y="0"/>
                  </a:lnTo>
                  <a:lnTo>
                    <a:pt x="9144000" y="228600"/>
                  </a:lnTo>
                  <a:lnTo>
                    <a:pt x="9144000" y="342900"/>
                  </a:lnTo>
                  <a:lnTo>
                    <a:pt x="9144000" y="571500"/>
                  </a:lnTo>
                  <a:lnTo>
                    <a:pt x="9144000" y="685800"/>
                  </a:lnTo>
                  <a:lnTo>
                    <a:pt x="914400" y="685800"/>
                  </a:lnTo>
                  <a:lnTo>
                    <a:pt x="571500" y="914400"/>
                  </a:lnTo>
                  <a:lnTo>
                    <a:pt x="57150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2286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1832" y="1905000"/>
            <a:ext cx="5037482" cy="4419598"/>
          </a:xfrm>
        </p:spPr>
        <p:txBody>
          <a:bodyPr rtlCol="0">
            <a:noAutofit/>
          </a:bodyPr>
          <a:lstStyle/>
          <a:p>
            <a:pPr marL="512763">
              <a:tabLst>
                <a:tab pos="169863" algn="l"/>
              </a:tabLst>
              <a:defRPr/>
            </a:pPr>
            <a:r>
              <a:rPr lang="en-US" sz="1600" dirty="0">
                <a:latin typeface="Calibri" panose="020F0502020204030204" pitchFamily="34" charset="0"/>
              </a:rPr>
              <a:t>The Caddy SP is a slim profile integration product that works with any standard Series 100 (16 x 16) or Series 4000 (18 x 16) cash drawer</a:t>
            </a:r>
            <a:br>
              <a:rPr lang="en-US" sz="1600" dirty="0">
                <a:latin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</a:endParaRPr>
          </a:p>
          <a:p>
            <a:pPr marL="512763">
              <a:defRPr/>
            </a:pPr>
            <a:r>
              <a:rPr lang="en-US" sz="1600" dirty="0">
                <a:latin typeface="Calibri" panose="020F0502020204030204" pitchFamily="34" charset="0"/>
              </a:rPr>
              <a:t>Color matched to your APG cash drawer, the Caddy™ SP hides cables from sight without adding bulk</a:t>
            </a:r>
          </a:p>
          <a:p>
            <a:pPr marL="512763"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512763">
              <a:defRPr/>
            </a:pPr>
            <a:r>
              <a:rPr lang="en-US" sz="1600" dirty="0">
                <a:latin typeface="Calibri" panose="020F0502020204030204" pitchFamily="34" charset="0"/>
              </a:rPr>
              <a:t>Rugged steel construction with a powder coat finish</a:t>
            </a:r>
          </a:p>
          <a:p>
            <a:pPr marL="512763"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512763">
              <a:defRPr/>
            </a:pPr>
            <a:r>
              <a:rPr lang="en-US" sz="1600" dirty="0">
                <a:latin typeface="Calibri" panose="020F0502020204030204" pitchFamily="34" charset="0"/>
              </a:rPr>
              <a:t>Allows for optional left or right hand printer tray attachment to extend the work surface</a:t>
            </a:r>
          </a:p>
          <a:p>
            <a:pPr marL="512763"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512763">
              <a:defRPr/>
            </a:pPr>
            <a:r>
              <a:rPr lang="en-US" sz="1600" dirty="0">
                <a:latin typeface="Calibri" panose="020F0502020204030204" pitchFamily="34" charset="0"/>
              </a:rPr>
              <a:t>Cable routing holes allow for easy cable routing</a:t>
            </a:r>
          </a:p>
          <a:p>
            <a:pPr marL="512763"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512763">
              <a:defRPr/>
            </a:pPr>
            <a:r>
              <a:rPr lang="en-US" sz="1600" dirty="0">
                <a:latin typeface="Calibri" panose="020F0502020204030204" pitchFamily="34" charset="0"/>
              </a:rPr>
              <a:t>Slim profile integration, just 0.5 inches tall</a:t>
            </a:r>
          </a:p>
          <a:p>
            <a:pPr marL="512763"/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14300" y="223837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</a:rPr>
              <a:t>Caddy™ SP (Slim Profile) Organizer</a:t>
            </a:r>
          </a:p>
        </p:txBody>
      </p:sp>
      <p:pic>
        <p:nvPicPr>
          <p:cNvPr id="2050" name="Picture 2" descr="C:\Documents and Settings\Laura\My Documents\CURRENT Items\Universal PowerPoint\Images to Add\S4000\Caddy-SP-Series-4000-lighter-cash-drawer.png"/>
          <p:cNvPicPr>
            <a:picLocks noChangeAspect="1" noChangeArrowheads="1"/>
          </p:cNvPicPr>
          <p:nvPr/>
        </p:nvPicPr>
        <p:blipFill>
          <a:blip r:embed="rId2" cstate="print"/>
          <a:srcRect l="10000" t="6250" r="2500" b="15417"/>
          <a:stretch>
            <a:fillRect/>
          </a:stretch>
        </p:blipFill>
        <p:spPr bwMode="auto">
          <a:xfrm>
            <a:off x="5927036" y="4267200"/>
            <a:ext cx="3064564" cy="2057400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6" name="Picture 12" descr="Caddy-SP-lighter-cash-drawer-left-w-printer-t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8791" y="1676400"/>
            <a:ext cx="3102809" cy="22687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143000" y="1325880"/>
            <a:ext cx="1169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Features: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34320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14300"/>
            <a:ext cx="9144000" cy="914400"/>
            <a:chOff x="0" y="114300"/>
            <a:chExt cx="9144000" cy="914400"/>
          </a:xfrm>
          <a:solidFill>
            <a:schemeClr val="tx1"/>
          </a:solidFill>
        </p:grpSpPr>
        <p:cxnSp>
          <p:nvCxnSpPr>
            <p:cNvPr id="9" name="Straight Connector 8"/>
            <p:cNvCxnSpPr/>
            <p:nvPr/>
          </p:nvCxnSpPr>
          <p:spPr>
            <a:xfrm>
              <a:off x="0" y="838200"/>
              <a:ext cx="9144000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0" y="114300"/>
              <a:ext cx="9144000" cy="914400"/>
            </a:xfrm>
            <a:custGeom>
              <a:avLst/>
              <a:gdLst>
                <a:gd name="connsiteX0" fmla="*/ 0 w 9144000"/>
                <a:gd name="connsiteY0" fmla="*/ 0 h 3886200"/>
                <a:gd name="connsiteX1" fmla="*/ 1524000 w 9144000"/>
                <a:gd name="connsiteY1" fmla="*/ 0 h 3886200"/>
                <a:gd name="connsiteX2" fmla="*/ 1524000 w 9144000"/>
                <a:gd name="connsiteY2" fmla="*/ 0 h 3886200"/>
                <a:gd name="connsiteX3" fmla="*/ 3810000 w 9144000"/>
                <a:gd name="connsiteY3" fmla="*/ 0 h 3886200"/>
                <a:gd name="connsiteX4" fmla="*/ 9144000 w 9144000"/>
                <a:gd name="connsiteY4" fmla="*/ 0 h 3886200"/>
                <a:gd name="connsiteX5" fmla="*/ 9144000 w 9144000"/>
                <a:gd name="connsiteY5" fmla="*/ 2266950 h 3886200"/>
                <a:gd name="connsiteX6" fmla="*/ 9144000 w 9144000"/>
                <a:gd name="connsiteY6" fmla="*/ 2266950 h 3886200"/>
                <a:gd name="connsiteX7" fmla="*/ 9144000 w 9144000"/>
                <a:gd name="connsiteY7" fmla="*/ 3238500 h 3886200"/>
                <a:gd name="connsiteX8" fmla="*/ 9144000 w 9144000"/>
                <a:gd name="connsiteY8" fmla="*/ 3886200 h 3886200"/>
                <a:gd name="connsiteX9" fmla="*/ 3810000 w 9144000"/>
                <a:gd name="connsiteY9" fmla="*/ 3886200 h 3886200"/>
                <a:gd name="connsiteX10" fmla="*/ 2667030 w 9144000"/>
                <a:gd name="connsiteY10" fmla="*/ 4371975 h 3886200"/>
                <a:gd name="connsiteX11" fmla="*/ 1524000 w 9144000"/>
                <a:gd name="connsiteY11" fmla="*/ 3886200 h 3886200"/>
                <a:gd name="connsiteX12" fmla="*/ 0 w 9144000"/>
                <a:gd name="connsiteY12" fmla="*/ 3886200 h 3886200"/>
                <a:gd name="connsiteX13" fmla="*/ 0 w 9144000"/>
                <a:gd name="connsiteY13" fmla="*/ 3238500 h 3886200"/>
                <a:gd name="connsiteX14" fmla="*/ 0 w 9144000"/>
                <a:gd name="connsiteY14" fmla="*/ 2266950 h 3886200"/>
                <a:gd name="connsiteX15" fmla="*/ 0 w 9144000"/>
                <a:gd name="connsiteY15" fmla="*/ 2266950 h 3886200"/>
                <a:gd name="connsiteX16" fmla="*/ 0 w 9144000"/>
                <a:gd name="connsiteY16" fmla="*/ 0 h 3886200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8100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29718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229100"/>
                <a:gd name="connsiteX1" fmla="*/ 1524000 w 9144000"/>
                <a:gd name="connsiteY1" fmla="*/ 0 h 4229100"/>
                <a:gd name="connsiteX2" fmla="*/ 1524000 w 9144000"/>
                <a:gd name="connsiteY2" fmla="*/ 0 h 4229100"/>
                <a:gd name="connsiteX3" fmla="*/ 3810000 w 9144000"/>
                <a:gd name="connsiteY3" fmla="*/ 0 h 4229100"/>
                <a:gd name="connsiteX4" fmla="*/ 9144000 w 9144000"/>
                <a:gd name="connsiteY4" fmla="*/ 0 h 4229100"/>
                <a:gd name="connsiteX5" fmla="*/ 9144000 w 9144000"/>
                <a:gd name="connsiteY5" fmla="*/ 2266950 h 4229100"/>
                <a:gd name="connsiteX6" fmla="*/ 9144000 w 9144000"/>
                <a:gd name="connsiteY6" fmla="*/ 2266950 h 4229100"/>
                <a:gd name="connsiteX7" fmla="*/ 9144000 w 9144000"/>
                <a:gd name="connsiteY7" fmla="*/ 3238500 h 4229100"/>
                <a:gd name="connsiteX8" fmla="*/ 9144000 w 9144000"/>
                <a:gd name="connsiteY8" fmla="*/ 3886200 h 4229100"/>
                <a:gd name="connsiteX9" fmla="*/ 2971800 w 9144000"/>
                <a:gd name="connsiteY9" fmla="*/ 3886200 h 4229100"/>
                <a:gd name="connsiteX10" fmla="*/ 2743200 w 9144000"/>
                <a:gd name="connsiteY10" fmla="*/ 4229100 h 4229100"/>
                <a:gd name="connsiteX11" fmla="*/ 2514600 w 9144000"/>
                <a:gd name="connsiteY11" fmla="*/ 3886200 h 4229100"/>
                <a:gd name="connsiteX12" fmla="*/ 0 w 9144000"/>
                <a:gd name="connsiteY12" fmla="*/ 3886200 h 4229100"/>
                <a:gd name="connsiteX13" fmla="*/ 0 w 9144000"/>
                <a:gd name="connsiteY13" fmla="*/ 3238500 h 4229100"/>
                <a:gd name="connsiteX14" fmla="*/ 0 w 9144000"/>
                <a:gd name="connsiteY14" fmla="*/ 2266950 h 4229100"/>
                <a:gd name="connsiteX15" fmla="*/ 0 w 9144000"/>
                <a:gd name="connsiteY15" fmla="*/ 2266950 h 4229100"/>
                <a:gd name="connsiteX16" fmla="*/ 0 w 9144000"/>
                <a:gd name="connsiteY16" fmla="*/ 0 h 42291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7432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828800 w 9144000"/>
                <a:gd name="connsiteY2" fmla="*/ 308610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0 h 1028700"/>
                <a:gd name="connsiteX0" fmla="*/ 0 w 9144000"/>
                <a:gd name="connsiteY0" fmla="*/ 11430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11430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26289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9144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44000" h="914400">
                  <a:moveTo>
                    <a:pt x="0" y="0"/>
                  </a:moveTo>
                  <a:lnTo>
                    <a:pt x="1143000" y="0"/>
                  </a:lnTo>
                  <a:lnTo>
                    <a:pt x="1828800" y="0"/>
                  </a:lnTo>
                  <a:lnTo>
                    <a:pt x="4229100" y="0"/>
                  </a:lnTo>
                  <a:lnTo>
                    <a:pt x="9144000" y="0"/>
                  </a:lnTo>
                  <a:lnTo>
                    <a:pt x="9144000" y="228600"/>
                  </a:lnTo>
                  <a:lnTo>
                    <a:pt x="9144000" y="342900"/>
                  </a:lnTo>
                  <a:lnTo>
                    <a:pt x="9144000" y="571500"/>
                  </a:lnTo>
                  <a:lnTo>
                    <a:pt x="9144000" y="685800"/>
                  </a:lnTo>
                  <a:lnTo>
                    <a:pt x="914400" y="685800"/>
                  </a:lnTo>
                  <a:lnTo>
                    <a:pt x="571500" y="914400"/>
                  </a:lnTo>
                  <a:lnTo>
                    <a:pt x="57150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2286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4300" y="223837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</a:rPr>
              <a:t>POS-Integrator™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832" y="1828800"/>
            <a:ext cx="5334000" cy="4953000"/>
          </a:xfrm>
        </p:spPr>
        <p:txBody>
          <a:bodyPr rtlCol="0">
            <a:normAutofit/>
          </a:bodyPr>
          <a:lstStyle/>
          <a:p>
            <a:pPr marL="512763">
              <a:defRPr/>
            </a:pPr>
            <a:r>
              <a:rPr lang="en-US" sz="1600" dirty="0">
                <a:latin typeface="Calibri" panose="020F0502020204030204" pitchFamily="34" charset="0"/>
              </a:rPr>
              <a:t>A compact integration product that eliminates clutter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by organizing POS peripherals into an attractive, compact workstation</a:t>
            </a:r>
          </a:p>
          <a:p>
            <a:pPr marL="512763"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512763">
              <a:defRPr/>
            </a:pPr>
            <a:r>
              <a:rPr lang="en-US" sz="1600" dirty="0">
                <a:latin typeface="Calibri" panose="020F0502020204030204" pitchFamily="34" charset="0"/>
              </a:rPr>
              <a:t>Adjusts to fit your workstation space requirements</a:t>
            </a:r>
          </a:p>
          <a:p>
            <a:pPr marL="512763"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512763">
              <a:defRPr/>
            </a:pPr>
            <a:r>
              <a:rPr lang="en-US" sz="1600" dirty="0">
                <a:latin typeface="Calibri" panose="020F0502020204030204" pitchFamily="34" charset="0"/>
              </a:rPr>
              <a:t>Ambidextrous printer tray</a:t>
            </a:r>
          </a:p>
          <a:p>
            <a:pPr marL="512763"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512763">
              <a:defRPr/>
            </a:pPr>
            <a:r>
              <a:rPr lang="en-US" sz="1600" dirty="0">
                <a:latin typeface="Calibri" panose="020F0502020204030204" pitchFamily="34" charset="0"/>
              </a:rPr>
              <a:t>Provides cable management to route and hide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the peripheral cables</a:t>
            </a:r>
          </a:p>
          <a:p>
            <a:pPr marL="512763"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512763">
              <a:defRPr/>
            </a:pPr>
            <a:r>
              <a:rPr lang="en-US" sz="1600" dirty="0">
                <a:latin typeface="Calibri" panose="020F0502020204030204" pitchFamily="34" charset="0"/>
              </a:rPr>
              <a:t>Provides sturdy foundation to support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POS peripherals. </a:t>
            </a:r>
          </a:p>
          <a:p>
            <a:pPr marL="512763"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512763">
              <a:defRPr/>
            </a:pPr>
            <a:r>
              <a:rPr lang="en-US" sz="1600" dirty="0">
                <a:latin typeface="Calibri" panose="020F0502020204030204" pitchFamily="34" charset="0"/>
              </a:rPr>
              <a:t>Fits the Series 100 16 x 19.5 drawer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9800"/>
            <a:ext cx="3063506" cy="178364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95800"/>
            <a:ext cx="3124200" cy="179120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19200" y="1325880"/>
            <a:ext cx="1169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Features: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92986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114300"/>
            <a:ext cx="9144000" cy="914400"/>
            <a:chOff x="0" y="114300"/>
            <a:chExt cx="9144000" cy="914400"/>
          </a:xfrm>
          <a:solidFill>
            <a:schemeClr val="tx1"/>
          </a:solidFill>
        </p:grpSpPr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9144000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0" y="114300"/>
              <a:ext cx="9144000" cy="914400"/>
            </a:xfrm>
            <a:custGeom>
              <a:avLst/>
              <a:gdLst>
                <a:gd name="connsiteX0" fmla="*/ 0 w 9144000"/>
                <a:gd name="connsiteY0" fmla="*/ 0 h 3886200"/>
                <a:gd name="connsiteX1" fmla="*/ 1524000 w 9144000"/>
                <a:gd name="connsiteY1" fmla="*/ 0 h 3886200"/>
                <a:gd name="connsiteX2" fmla="*/ 1524000 w 9144000"/>
                <a:gd name="connsiteY2" fmla="*/ 0 h 3886200"/>
                <a:gd name="connsiteX3" fmla="*/ 3810000 w 9144000"/>
                <a:gd name="connsiteY3" fmla="*/ 0 h 3886200"/>
                <a:gd name="connsiteX4" fmla="*/ 9144000 w 9144000"/>
                <a:gd name="connsiteY4" fmla="*/ 0 h 3886200"/>
                <a:gd name="connsiteX5" fmla="*/ 9144000 w 9144000"/>
                <a:gd name="connsiteY5" fmla="*/ 2266950 h 3886200"/>
                <a:gd name="connsiteX6" fmla="*/ 9144000 w 9144000"/>
                <a:gd name="connsiteY6" fmla="*/ 2266950 h 3886200"/>
                <a:gd name="connsiteX7" fmla="*/ 9144000 w 9144000"/>
                <a:gd name="connsiteY7" fmla="*/ 3238500 h 3886200"/>
                <a:gd name="connsiteX8" fmla="*/ 9144000 w 9144000"/>
                <a:gd name="connsiteY8" fmla="*/ 3886200 h 3886200"/>
                <a:gd name="connsiteX9" fmla="*/ 3810000 w 9144000"/>
                <a:gd name="connsiteY9" fmla="*/ 3886200 h 3886200"/>
                <a:gd name="connsiteX10" fmla="*/ 2667030 w 9144000"/>
                <a:gd name="connsiteY10" fmla="*/ 4371975 h 3886200"/>
                <a:gd name="connsiteX11" fmla="*/ 1524000 w 9144000"/>
                <a:gd name="connsiteY11" fmla="*/ 3886200 h 3886200"/>
                <a:gd name="connsiteX12" fmla="*/ 0 w 9144000"/>
                <a:gd name="connsiteY12" fmla="*/ 3886200 h 3886200"/>
                <a:gd name="connsiteX13" fmla="*/ 0 w 9144000"/>
                <a:gd name="connsiteY13" fmla="*/ 3238500 h 3886200"/>
                <a:gd name="connsiteX14" fmla="*/ 0 w 9144000"/>
                <a:gd name="connsiteY14" fmla="*/ 2266950 h 3886200"/>
                <a:gd name="connsiteX15" fmla="*/ 0 w 9144000"/>
                <a:gd name="connsiteY15" fmla="*/ 2266950 h 3886200"/>
                <a:gd name="connsiteX16" fmla="*/ 0 w 9144000"/>
                <a:gd name="connsiteY16" fmla="*/ 0 h 3886200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8100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29718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229100"/>
                <a:gd name="connsiteX1" fmla="*/ 1524000 w 9144000"/>
                <a:gd name="connsiteY1" fmla="*/ 0 h 4229100"/>
                <a:gd name="connsiteX2" fmla="*/ 1524000 w 9144000"/>
                <a:gd name="connsiteY2" fmla="*/ 0 h 4229100"/>
                <a:gd name="connsiteX3" fmla="*/ 3810000 w 9144000"/>
                <a:gd name="connsiteY3" fmla="*/ 0 h 4229100"/>
                <a:gd name="connsiteX4" fmla="*/ 9144000 w 9144000"/>
                <a:gd name="connsiteY4" fmla="*/ 0 h 4229100"/>
                <a:gd name="connsiteX5" fmla="*/ 9144000 w 9144000"/>
                <a:gd name="connsiteY5" fmla="*/ 2266950 h 4229100"/>
                <a:gd name="connsiteX6" fmla="*/ 9144000 w 9144000"/>
                <a:gd name="connsiteY6" fmla="*/ 2266950 h 4229100"/>
                <a:gd name="connsiteX7" fmla="*/ 9144000 w 9144000"/>
                <a:gd name="connsiteY7" fmla="*/ 3238500 h 4229100"/>
                <a:gd name="connsiteX8" fmla="*/ 9144000 w 9144000"/>
                <a:gd name="connsiteY8" fmla="*/ 3886200 h 4229100"/>
                <a:gd name="connsiteX9" fmla="*/ 2971800 w 9144000"/>
                <a:gd name="connsiteY9" fmla="*/ 3886200 h 4229100"/>
                <a:gd name="connsiteX10" fmla="*/ 2743200 w 9144000"/>
                <a:gd name="connsiteY10" fmla="*/ 4229100 h 4229100"/>
                <a:gd name="connsiteX11" fmla="*/ 2514600 w 9144000"/>
                <a:gd name="connsiteY11" fmla="*/ 3886200 h 4229100"/>
                <a:gd name="connsiteX12" fmla="*/ 0 w 9144000"/>
                <a:gd name="connsiteY12" fmla="*/ 3886200 h 4229100"/>
                <a:gd name="connsiteX13" fmla="*/ 0 w 9144000"/>
                <a:gd name="connsiteY13" fmla="*/ 3238500 h 4229100"/>
                <a:gd name="connsiteX14" fmla="*/ 0 w 9144000"/>
                <a:gd name="connsiteY14" fmla="*/ 2266950 h 4229100"/>
                <a:gd name="connsiteX15" fmla="*/ 0 w 9144000"/>
                <a:gd name="connsiteY15" fmla="*/ 2266950 h 4229100"/>
                <a:gd name="connsiteX16" fmla="*/ 0 w 9144000"/>
                <a:gd name="connsiteY16" fmla="*/ 0 h 42291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7432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828800 w 9144000"/>
                <a:gd name="connsiteY2" fmla="*/ 308610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0 h 1028700"/>
                <a:gd name="connsiteX0" fmla="*/ 0 w 9144000"/>
                <a:gd name="connsiteY0" fmla="*/ 11430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11430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26289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9144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44000" h="914400">
                  <a:moveTo>
                    <a:pt x="0" y="0"/>
                  </a:moveTo>
                  <a:lnTo>
                    <a:pt x="1143000" y="0"/>
                  </a:lnTo>
                  <a:lnTo>
                    <a:pt x="1828800" y="0"/>
                  </a:lnTo>
                  <a:lnTo>
                    <a:pt x="4229100" y="0"/>
                  </a:lnTo>
                  <a:lnTo>
                    <a:pt x="9144000" y="0"/>
                  </a:lnTo>
                  <a:lnTo>
                    <a:pt x="9144000" y="228600"/>
                  </a:lnTo>
                  <a:lnTo>
                    <a:pt x="9144000" y="342900"/>
                  </a:lnTo>
                  <a:lnTo>
                    <a:pt x="9144000" y="571500"/>
                  </a:lnTo>
                  <a:lnTo>
                    <a:pt x="9144000" y="685800"/>
                  </a:lnTo>
                  <a:lnTo>
                    <a:pt x="914400" y="685800"/>
                  </a:lnTo>
                  <a:lnTo>
                    <a:pt x="571500" y="914400"/>
                  </a:lnTo>
                  <a:lnTo>
                    <a:pt x="57150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2286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300" y="223837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mbria" pitchFamily="18" charset="0"/>
              </a:rPr>
              <a:t>Contact Us – APG Cash </a:t>
            </a:r>
            <a:r>
              <a:rPr lang="en-US" sz="2400" dirty="0" err="1">
                <a:solidFill>
                  <a:prstClr val="white"/>
                </a:solidFill>
                <a:latin typeface="Cambria" pitchFamily="18" charset="0"/>
              </a:rPr>
              <a:t>Dawer</a:t>
            </a:r>
            <a:r>
              <a:rPr lang="en-US" sz="2400" dirty="0">
                <a:solidFill>
                  <a:prstClr val="white"/>
                </a:solidFill>
                <a:latin typeface="Cambria" pitchFamily="18" charset="0"/>
              </a:rPr>
              <a:t>, LLC</a:t>
            </a:r>
          </a:p>
        </p:txBody>
      </p:sp>
      <p:pic>
        <p:nvPicPr>
          <p:cNvPr id="48" name="Picture 47" descr="Flaticon_10564.png"/>
          <p:cNvPicPr>
            <a:picLocks noChangeAspect="1"/>
          </p:cNvPicPr>
          <p:nvPr/>
        </p:nvPicPr>
        <p:blipFill>
          <a:blip r:embed="rId3" cstate="print">
            <a:lum contrast="-100000"/>
          </a:blip>
          <a:stretch>
            <a:fillRect/>
          </a:stretch>
        </p:blipFill>
        <p:spPr>
          <a:xfrm>
            <a:off x="460902" y="1720845"/>
            <a:ext cx="1607153" cy="1607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3117" y="1227249"/>
            <a:ext cx="2846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</a:rPr>
              <a:t>APG’s mobile-friendly website: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hlinkClick r:id="rId4"/>
              </a:rPr>
              <a:t>www.cashdrawer.com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84" y="2192923"/>
            <a:ext cx="3505677" cy="412432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59610" y="1227249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Connect with us: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21551" y="3700046"/>
            <a:ext cx="24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Tweet, Like, and Watch Us: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438400" y="1525935"/>
            <a:ext cx="3180737" cy="1979265"/>
            <a:chOff x="2230005" y="1983135"/>
            <a:chExt cx="3180737" cy="1979265"/>
          </a:xfrm>
        </p:grpSpPr>
        <p:sp>
          <p:nvSpPr>
            <p:cNvPr id="37" name="TextBox 36"/>
            <p:cNvSpPr txBox="1"/>
            <p:nvPr/>
          </p:nvSpPr>
          <p:spPr>
            <a:xfrm>
              <a:off x="3000595" y="2023646"/>
              <a:ext cx="24101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hlinkClick r:id="rId6"/>
                </a:rPr>
                <a:t>sales@us.cashdrawer.com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91748" y="2438400"/>
              <a:ext cx="13516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763-571-5000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5864" y="1983135"/>
              <a:ext cx="19765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Calibri" panose="020F0502020204030204" pitchFamily="34" charset="0"/>
                </a:rPr>
                <a:t>Email: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Calibri" panose="020F0502020204030204" pitchFamily="34" charset="0"/>
                </a:rPr>
                <a:t>Phone: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Calibri" panose="020F0502020204030204" pitchFamily="34" charset="0"/>
                </a:rPr>
                <a:t>Address: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30005" y="3223736"/>
              <a:ext cx="292623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APG Cash Drawer, LLC</a:t>
              </a:r>
            </a:p>
            <a:p>
              <a:r>
                <a:rPr lang="en-US" sz="1400" dirty="0">
                  <a:latin typeface="Calibri" panose="020F0502020204030204" pitchFamily="34" charset="0"/>
                </a:rPr>
                <a:t>5250 Industrial Blvd. N.E.</a:t>
              </a:r>
            </a:p>
            <a:p>
              <a:r>
                <a:rPr lang="en-US" sz="1400" dirty="0">
                  <a:latin typeface="Calibri" panose="020F0502020204030204" pitchFamily="34" charset="0"/>
                </a:rPr>
                <a:t>Minneapolis, MN 55421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08620" y="4027944"/>
            <a:ext cx="2711080" cy="2262276"/>
            <a:chOff x="2508620" y="4027944"/>
            <a:chExt cx="2711080" cy="2262276"/>
          </a:xfrm>
        </p:grpSpPr>
        <p:sp>
          <p:nvSpPr>
            <p:cNvPr id="30" name="Rectangle 29"/>
            <p:cNvSpPr/>
            <p:nvPr/>
          </p:nvSpPr>
          <p:spPr>
            <a:xfrm>
              <a:off x="2904270" y="4027944"/>
              <a:ext cx="231543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7"/>
                </a:rPr>
                <a:t>/company/</a:t>
              </a:r>
              <a:r>
                <a:rPr lang="en-US" sz="1400" dirty="0" err="1">
                  <a:latin typeface="Calibri" panose="020F0502020204030204" pitchFamily="34" charset="0"/>
                  <a:hlinkClick r:id="rId7"/>
                </a:rPr>
                <a:t>apg</a:t>
              </a:r>
              <a:r>
                <a:rPr lang="en-US" sz="1400" dirty="0">
                  <a:latin typeface="Calibri" panose="020F0502020204030204" pitchFamily="34" charset="0"/>
                  <a:hlinkClick r:id="rId7"/>
                </a:rPr>
                <a:t>-cash-drawer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8"/>
                </a:rPr>
                <a:t>APG Cash 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9"/>
                </a:rPr>
                <a:t>/</a:t>
              </a:r>
              <a:r>
                <a:rPr lang="en-US" sz="1400" dirty="0" err="1">
                  <a:latin typeface="Calibri" panose="020F0502020204030204" pitchFamily="34" charset="0"/>
                  <a:hlinkClick r:id="rId9"/>
                </a:rPr>
                <a:t>apgcashdrawer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10"/>
                </a:rPr>
                <a:t>www.cashdrawer.com/blog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11"/>
                </a:rPr>
                <a:t>/</a:t>
              </a:r>
              <a:r>
                <a:rPr lang="en-US" sz="1400" dirty="0" err="1">
                  <a:latin typeface="Calibri" panose="020F0502020204030204" pitchFamily="34" charset="0"/>
                  <a:hlinkClick r:id="rId11"/>
                </a:rPr>
                <a:t>APGCashDrawer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08620" y="4088423"/>
              <a:ext cx="402336" cy="2201797"/>
              <a:chOff x="2508620" y="4088423"/>
              <a:chExt cx="402336" cy="2201797"/>
            </a:xfrm>
          </p:grpSpPr>
          <p:pic>
            <p:nvPicPr>
              <p:cNvPr id="20" name="Picture 19" descr="linkedin-logo.fw.png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 l="68920" t="13269" r="7111" b="13269"/>
              <a:stretch>
                <a:fillRect/>
              </a:stretch>
            </p:blipFill>
            <p:spPr>
              <a:xfrm>
                <a:off x="2510635" y="4088423"/>
                <a:ext cx="398306" cy="402545"/>
              </a:xfrm>
              <a:prstGeom prst="rect">
                <a:avLst/>
              </a:prstGeom>
            </p:spPr>
          </p:pic>
          <p:pic>
            <p:nvPicPr>
              <p:cNvPr id="21" name="Picture 20" descr="pinterest_favicon smaller.png">
                <a:hlinkClick r:id="rId9"/>
              </p:cNvPr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514759" y="4942413"/>
                <a:ext cx="390059" cy="390060"/>
              </a:xfrm>
              <a:prstGeom prst="rect">
                <a:avLst/>
              </a:prstGeom>
            </p:spPr>
          </p:pic>
          <p:pic>
            <p:nvPicPr>
              <p:cNvPr id="11" name="Picture 10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3491" y="5418453"/>
                <a:ext cx="392595" cy="392596"/>
              </a:xfrm>
              <a:prstGeom prst="rect">
                <a:avLst/>
              </a:prstGeom>
            </p:spPr>
          </p:pic>
          <p:pic>
            <p:nvPicPr>
              <p:cNvPr id="6147" name="Picture 3" descr="C:\Users\Laura\Documents\CURRENT Items\Social Media\Social Media Logos\flickr 85x86.pn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337" y="5897028"/>
                <a:ext cx="388902" cy="393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8" name="Picture 2" descr="P:\Marketing\Breanna Brown\APG Marketing\Laura Files\Social Media Logos\youtube_new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620" y="4576948"/>
                <a:ext cx="402336" cy="279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381730" y="4027944"/>
            <a:ext cx="2361470" cy="1854077"/>
            <a:chOff x="381730" y="4027944"/>
            <a:chExt cx="2361470" cy="1854077"/>
          </a:xfrm>
        </p:grpSpPr>
        <p:sp>
          <p:nvSpPr>
            <p:cNvPr id="28" name="Rectangle 27"/>
            <p:cNvSpPr/>
            <p:nvPr/>
          </p:nvSpPr>
          <p:spPr>
            <a:xfrm>
              <a:off x="794112" y="4027944"/>
              <a:ext cx="194908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18"/>
                </a:rPr>
                <a:t>@</a:t>
              </a:r>
              <a:r>
                <a:rPr lang="en-US" sz="1400" dirty="0" err="1">
                  <a:latin typeface="Calibri" panose="020F0502020204030204" pitchFamily="34" charset="0"/>
                  <a:hlinkClick r:id="rId18"/>
                </a:rPr>
                <a:t>APGCashDrawer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19"/>
                </a:rPr>
                <a:t>/</a:t>
              </a:r>
              <a:r>
                <a:rPr lang="en-US" sz="1400" dirty="0" err="1">
                  <a:latin typeface="Calibri" panose="020F0502020204030204" pitchFamily="34" charset="0"/>
                  <a:hlinkClick r:id="rId19"/>
                </a:rPr>
                <a:t>APGCashDrawer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20"/>
                </a:rPr>
                <a:t>+APG Cash 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21"/>
                </a:rPr>
                <a:t>/</a:t>
              </a:r>
              <a:r>
                <a:rPr lang="en-US" sz="1400" dirty="0" err="1">
                  <a:latin typeface="Calibri" panose="020F0502020204030204" pitchFamily="34" charset="0"/>
                  <a:hlinkClick r:id="rId21"/>
                </a:rPr>
                <a:t>apgcashdrawer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81730" y="4088423"/>
              <a:ext cx="429768" cy="1793598"/>
              <a:chOff x="381730" y="4088423"/>
              <a:chExt cx="429768" cy="1793598"/>
            </a:xfrm>
          </p:grpSpPr>
          <p:pic>
            <p:nvPicPr>
              <p:cNvPr id="19" name="Picture 18" descr="Facebook-PNG.png">
                <a:hlinkClick r:id="rId19"/>
              </p:cNvPr>
              <p:cNvPicPr>
                <a:picLocks noChangeAspect="1"/>
              </p:cNvPicPr>
              <p:nvPr/>
            </p:nvPicPr>
            <p:blipFill>
              <a:blip r:embed="rId22" cstate="print"/>
              <a:srcRect l="22588" t="29644" r="24202" b="29644"/>
              <a:stretch>
                <a:fillRect/>
              </a:stretch>
            </p:blipFill>
            <p:spPr>
              <a:xfrm>
                <a:off x="385482" y="4552412"/>
                <a:ext cx="422264" cy="4572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730" y="4088423"/>
                <a:ext cx="429768" cy="429768"/>
              </a:xfrm>
              <a:prstGeom prst="rect">
                <a:avLst/>
              </a:prstGeom>
            </p:spPr>
          </p:pic>
          <p:pic>
            <p:nvPicPr>
              <p:cNvPr id="9219" name="Picture 3" descr="P:\Marketing\Breanna Brown\APG Marketing\Laura Files\Social Media Logos\2016_instagram_logo_new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446" y="5480390"/>
                <a:ext cx="402336" cy="401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" name="Picture 5" descr="P:\Marketing\Breanna Brown\APG Marketing\Laura Files\Social Media Logos\google_plus_g_2015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446" y="5043833"/>
                <a:ext cx="402336" cy="402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3192173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PG me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209</Words>
  <Application>Microsoft Office PowerPoint</Application>
  <PresentationFormat>On-screen Show (4:3)</PresentationFormat>
  <Paragraphs>87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APG metal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Green</dc:creator>
  <cp:lastModifiedBy>Kristina Green</cp:lastModifiedBy>
  <cp:revision>1</cp:revision>
  <dcterms:created xsi:type="dcterms:W3CDTF">2017-06-28T21:05:08Z</dcterms:created>
  <dcterms:modified xsi:type="dcterms:W3CDTF">2017-06-28T21:08:23Z</dcterms:modified>
</cp:coreProperties>
</file>